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57453" autoAdjust="0"/>
  </p:normalViewPr>
  <p:slideViewPr>
    <p:cSldViewPr>
      <p:cViewPr varScale="1">
        <p:scale>
          <a:sx n="25" d="100"/>
          <a:sy n="25" d="100"/>
        </p:scale>
        <p:origin x="-13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FCA21-3B49-46CF-97B4-8E1A64801A22}" type="datetimeFigureOut">
              <a:rPr lang="en-US" smtClean="0"/>
              <a:t>8/11/2021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3992E-EB6A-4066-B348-300E86AB64E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Balance Sheet Limitations</a:t>
            </a:r>
          </a:p>
          <a:p>
            <a:r>
              <a:rPr lang="en-US" dirty="0" smtClean="0"/>
              <a:t>Assets are always recorded at the historical values</a:t>
            </a:r>
          </a:p>
          <a:p>
            <a:r>
              <a:rPr lang="en-US" dirty="0" smtClean="0"/>
              <a:t>In most cases, it only recognizes assets that only gets expressed in monetary form</a:t>
            </a:r>
          </a:p>
          <a:p>
            <a:r>
              <a:rPr lang="en-US" dirty="0" smtClean="0"/>
              <a:t>The owners equity in most cases is less than the company's market value.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Concept</a:t>
            </a:r>
            <a:r>
              <a:rPr lang="en-US" baseline="0" dirty="0" smtClean="0"/>
              <a:t> of </a:t>
            </a:r>
            <a:r>
              <a:rPr lang="en-US" dirty="0" smtClean="0"/>
              <a:t>The income Statement</a:t>
            </a:r>
          </a:p>
          <a:p>
            <a:r>
              <a:rPr lang="en-US" dirty="0" smtClean="0"/>
              <a:t>It tends to show the results of a company's operations over a given period o time</a:t>
            </a:r>
          </a:p>
          <a:p>
            <a:r>
              <a:rPr lang="en-US" dirty="0" smtClean="0"/>
              <a:t>Accounts for the goods that were sold or the various kinds of services performed </a:t>
            </a:r>
          </a:p>
          <a:p>
            <a:r>
              <a:rPr lang="en-US" dirty="0" smtClean="0"/>
              <a:t>Accounts for the costs that were incurred in the normal rates in order to generate revenues</a:t>
            </a:r>
          </a:p>
          <a:p>
            <a:r>
              <a:rPr lang="en-US" dirty="0" smtClean="0"/>
              <a:t>Accounts for the earnings or the profits provided by the company.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Mai tools involved in the Income Statements</a:t>
            </a:r>
            <a:r>
              <a:rPr lang="en-US" baseline="0" dirty="0" smtClean="0"/>
              <a:t> are;</a:t>
            </a:r>
          </a:p>
          <a:p>
            <a:r>
              <a:rPr lang="en-US" b="1" dirty="0" smtClean="0"/>
              <a:t>Revenues: </a:t>
            </a:r>
            <a:r>
              <a:rPr lang="en-US" dirty="0" smtClean="0"/>
              <a:t>These are assets that are always created through business operations</a:t>
            </a:r>
          </a:p>
          <a:p>
            <a:r>
              <a:rPr lang="en-US" b="1" dirty="0" smtClean="0"/>
              <a:t>Expenses: </a:t>
            </a:r>
            <a:r>
              <a:rPr lang="en-US" dirty="0" smtClean="0"/>
              <a:t>These are assets that are always consumed through business operations</a:t>
            </a:r>
          </a:p>
          <a:p>
            <a:r>
              <a:rPr lang="en-US" b="1" dirty="0" smtClean="0"/>
              <a:t>Net Income or loss: </a:t>
            </a:r>
            <a:r>
              <a:rPr lang="en-US" dirty="0" smtClean="0"/>
              <a:t>These are assets that are considered as expenses of the same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major</a:t>
            </a:r>
            <a:r>
              <a:rPr lang="en-US" baseline="0" dirty="0" smtClean="0"/>
              <a:t> concepts of Income Statements are such as:</a:t>
            </a:r>
          </a:p>
          <a:p>
            <a:r>
              <a:rPr lang="en-US" b="1" dirty="0" smtClean="0"/>
              <a:t>AICPA-</a:t>
            </a:r>
            <a:r>
              <a:rPr lang="en-US" dirty="0" smtClean="0"/>
              <a:t>this is the national and authenticated</a:t>
            </a:r>
            <a:r>
              <a:rPr lang="en-US" baseline="0" dirty="0" smtClean="0"/>
              <a:t> organization that is basically responsible for the various kinds of certified accountants in the United States of America.</a:t>
            </a:r>
            <a:endParaRPr lang="en-US" dirty="0" smtClean="0"/>
          </a:p>
          <a:p>
            <a:r>
              <a:rPr lang="en-US" b="1" dirty="0" smtClean="0"/>
              <a:t>MACPA</a:t>
            </a:r>
            <a:r>
              <a:rPr lang="en-US" dirty="0" smtClean="0"/>
              <a:t>-this is a statewide or rather national</a:t>
            </a:r>
            <a:r>
              <a:rPr lang="en-US" baseline="0" dirty="0" smtClean="0"/>
              <a:t> professional kind of an association that basically provides effective leadership skills, training services, advocacy and other forms of accounting resources. </a:t>
            </a:r>
            <a:endParaRPr lang="en-US" dirty="0" smtClean="0"/>
          </a:p>
          <a:p>
            <a:r>
              <a:rPr lang="en-US" b="1" dirty="0" smtClean="0"/>
              <a:t>West Flint Business Association</a:t>
            </a:r>
            <a:r>
              <a:rPr lang="en-US" dirty="0" smtClean="0"/>
              <a:t>- it is a combination of accounting</a:t>
            </a:r>
            <a:r>
              <a:rPr lang="en-US" baseline="0" dirty="0" smtClean="0"/>
              <a:t> professionals that is mainly made up of business, professionals and the general civic community and it is always located in the Flint Township area.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Some</a:t>
            </a:r>
            <a:r>
              <a:rPr lang="en-US" baseline="0" dirty="0" smtClean="0"/>
              <a:t> of the main services provided by the Income statement are such as;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Business valuations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Auditing and Assurance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Estate and Gift Planning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Tax planning and Preparation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Profitability and Efficiency Analysis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Projections and Business Plans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main agendas involved in the concept of income</a:t>
            </a:r>
            <a:r>
              <a:rPr lang="en-US" baseline="0" dirty="0" smtClean="0"/>
              <a:t> statement are;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Understanding the purpose of Financial statements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balance sheets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income statements and its variables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Statements of Retained Earnings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Statements of Cash Flows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Notes to the Financial Statements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Tools of Analysis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</a:t>
            </a:r>
            <a:r>
              <a:rPr lang="en-US" baseline="0" dirty="0" smtClean="0"/>
              <a:t> primary Financial Statements involved 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Balance Sheet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Income Statement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Statements of Retained Earnings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Statement of Cash flows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questions frequently asked by the Basic Financial Statements</a:t>
            </a:r>
          </a:p>
          <a:p>
            <a:r>
              <a:rPr lang="en-US" dirty="0" smtClean="0"/>
              <a:t>Understanding of the company's financial status?</a:t>
            </a:r>
          </a:p>
          <a:p>
            <a:r>
              <a:rPr lang="en-US" dirty="0" smtClean="0"/>
              <a:t>What is the company’s operating results for the period?</a:t>
            </a:r>
          </a:p>
          <a:p>
            <a:r>
              <a:rPr lang="en-US" dirty="0" smtClean="0"/>
              <a:t>How the company managed to obtain and utilize their funds for the period?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concept of the Balance sheet</a:t>
            </a:r>
          </a:p>
          <a:p>
            <a:r>
              <a:rPr lang="en-US" dirty="0" smtClean="0"/>
              <a:t>Summarization of the main financial positions of the respective companies at a specific point in time</a:t>
            </a:r>
          </a:p>
          <a:p>
            <a:r>
              <a:rPr lang="en-US" dirty="0" smtClean="0"/>
              <a:t>Computation of the assets that entails: Cash, accounts receivables , inventory, land, buildings and equipments together with other tangible items.</a:t>
            </a:r>
          </a:p>
          <a:p>
            <a:r>
              <a:rPr lang="en-US" dirty="0" smtClean="0"/>
              <a:t>Liability: Accounts payable, notes that are payable and mortgages payable among others.</a:t>
            </a:r>
          </a:p>
          <a:p>
            <a:r>
              <a:rPr lang="en-US" dirty="0" smtClean="0"/>
              <a:t>Owners Equity: Net Assets that will have been available after all the obligations achieved.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Accountabilities in the balance sheet</a:t>
            </a:r>
          </a:p>
          <a:p>
            <a:r>
              <a:rPr lang="en-US" dirty="0" smtClean="0"/>
              <a:t>What are some of the resources of the company?</a:t>
            </a:r>
          </a:p>
          <a:p>
            <a:r>
              <a:rPr lang="en-US" dirty="0" smtClean="0"/>
              <a:t>What are some of the obligations of the company?</a:t>
            </a:r>
          </a:p>
          <a:p>
            <a:r>
              <a:rPr lang="en-US" dirty="0" smtClean="0"/>
              <a:t>What are the company’s main assets?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Classified and Comparative Balance sheets are; </a:t>
            </a:r>
          </a:p>
          <a:p>
            <a:r>
              <a:rPr lang="en-US" dirty="0" smtClean="0"/>
              <a:t>They always perform the roles of distinguishing between </a:t>
            </a:r>
          </a:p>
          <a:p>
            <a:pPr>
              <a:buNone/>
            </a:pPr>
            <a:r>
              <a:rPr lang="en-US" dirty="0" smtClean="0"/>
              <a:t>-the Current and long term assets</a:t>
            </a:r>
          </a:p>
          <a:p>
            <a:pPr>
              <a:buNone/>
            </a:pPr>
            <a:r>
              <a:rPr lang="en-US" dirty="0" smtClean="0"/>
              <a:t>-Current and long term liabilities</a:t>
            </a:r>
          </a:p>
          <a:p>
            <a:r>
              <a:rPr lang="en-US" dirty="0" smtClean="0"/>
              <a:t>Listed in a decreasing order of liquidity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93992E-EB6A-4066-B348-300E86AB64E0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8/11/2021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Reading and Understanding Basic Financial Statements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Getting Better use of the financial statements information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always perfom the roles of distinguishing between </a:t>
            </a:r>
          </a:p>
          <a:p>
            <a:pPr>
              <a:buNone/>
            </a:pPr>
            <a:r>
              <a:rPr lang="en-US" dirty="0" smtClean="0"/>
              <a:t>-the Current and long term assets</a:t>
            </a:r>
          </a:p>
          <a:p>
            <a:pPr>
              <a:buNone/>
            </a:pPr>
            <a:r>
              <a:rPr lang="en-US" dirty="0" smtClean="0"/>
              <a:t>-Current and long term liabilities</a:t>
            </a:r>
          </a:p>
          <a:p>
            <a:r>
              <a:rPr lang="en-US" dirty="0" smtClean="0"/>
              <a:t>Listed in a decreasing order of liquitdity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Classified and Comparative Balance sheets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Assets are always recorded at the historical values</a:t>
            </a:r>
          </a:p>
          <a:p>
            <a:r>
              <a:rPr lang="en-US" dirty="0" smtClean="0"/>
              <a:t>In most cases, it only recognizes assets that only gets expressed in monetary form</a:t>
            </a:r>
          </a:p>
          <a:p>
            <a:r>
              <a:rPr lang="en-US" dirty="0" smtClean="0"/>
              <a:t>The owners equity in most cases is less than the companies market value.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Balance Sheet Limitations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Tends to show the results of a companys operations over a given period o time</a:t>
            </a:r>
          </a:p>
          <a:p>
            <a:r>
              <a:rPr lang="en-US" dirty="0" smtClean="0"/>
              <a:t>Accounts for the goods that were sold or the various kinds of services performed </a:t>
            </a:r>
          </a:p>
          <a:p>
            <a:r>
              <a:rPr lang="en-US" dirty="0" smtClean="0"/>
              <a:t>Accounts for the costs that were incurred in the normal rates in order to generate revenues</a:t>
            </a:r>
          </a:p>
          <a:p>
            <a:r>
              <a:rPr lang="en-US" dirty="0" smtClean="0"/>
              <a:t>Accounts for the earnings or the profits provided by the company.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income Statement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Revenues: These are assets that are always created through business operations</a:t>
            </a:r>
          </a:p>
          <a:p>
            <a:r>
              <a:rPr lang="en-US" dirty="0" smtClean="0"/>
              <a:t>Expenses: These are assets that are always consumed through business operations</a:t>
            </a:r>
          </a:p>
          <a:p>
            <a:r>
              <a:rPr lang="en-US" dirty="0" smtClean="0"/>
              <a:t>Net Income or loss: These are assets that are considered as expenses of the same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Tools for the Income Statements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Palepu</a:t>
            </a:r>
            <a:r>
              <a:rPr lang="en-US" dirty="0" smtClean="0"/>
              <a:t>, K. G., Healy, P. M., Wright, S., Bradbury, M., &amp; </a:t>
            </a:r>
            <a:r>
              <a:rPr lang="en-US" dirty="0" err="1" smtClean="0"/>
              <a:t>Coulton</a:t>
            </a:r>
            <a:r>
              <a:rPr lang="en-US" dirty="0" smtClean="0"/>
              <a:t>, J. (2020). </a:t>
            </a:r>
            <a:r>
              <a:rPr lang="en-US" i="1" dirty="0" smtClean="0"/>
              <a:t>Business analysis and valuation: Using financial statements</a:t>
            </a:r>
            <a:r>
              <a:rPr lang="en-US" dirty="0" smtClean="0"/>
              <a:t>. </a:t>
            </a:r>
            <a:r>
              <a:rPr lang="en-US" dirty="0" err="1" smtClean="0"/>
              <a:t>Cengage</a:t>
            </a:r>
            <a:r>
              <a:rPr lang="en-US" dirty="0" smtClean="0"/>
              <a:t> AU.</a:t>
            </a:r>
          </a:p>
          <a:p>
            <a:r>
              <a:rPr lang="en-US" dirty="0" err="1" smtClean="0"/>
              <a:t>Bilancini</a:t>
            </a:r>
            <a:r>
              <a:rPr lang="en-US" dirty="0" smtClean="0"/>
              <a:t>, E., </a:t>
            </a:r>
            <a:r>
              <a:rPr lang="en-US" dirty="0" err="1" smtClean="0"/>
              <a:t>Boncinelli</a:t>
            </a:r>
            <a:r>
              <a:rPr lang="en-US" dirty="0" smtClean="0"/>
              <a:t>, L., </a:t>
            </a:r>
            <a:r>
              <a:rPr lang="en-US" dirty="0" err="1" smtClean="0"/>
              <a:t>Capraro</a:t>
            </a:r>
            <a:r>
              <a:rPr lang="en-US" dirty="0" smtClean="0"/>
              <a:t>, V., </a:t>
            </a:r>
            <a:r>
              <a:rPr lang="en-US" dirty="0" err="1" smtClean="0"/>
              <a:t>Celadin</a:t>
            </a:r>
            <a:r>
              <a:rPr lang="en-US" dirty="0" smtClean="0"/>
              <a:t>, T., &amp; Di Paolo, R. (2020). The effect of norm-based messages on reading and understanding COVID-19 pandemic response governmental rules. </a:t>
            </a:r>
            <a:r>
              <a:rPr lang="en-US" i="1" dirty="0" smtClean="0"/>
              <a:t>arXiv preprint arXiv:2005.03998</a:t>
            </a:r>
            <a:r>
              <a:rPr lang="en-US" dirty="0" smtClean="0"/>
              <a:t>.</a:t>
            </a:r>
          </a:p>
          <a:p>
            <a:r>
              <a:rPr lang="en-US" dirty="0" smtClean="0"/>
              <a:t>Mayes, T. R. (2020). </a:t>
            </a:r>
            <a:r>
              <a:rPr lang="en-US" i="1" dirty="0" smtClean="0"/>
              <a:t>Financial analysis with </a:t>
            </a:r>
            <a:r>
              <a:rPr lang="en-US" i="1" dirty="0" err="1" smtClean="0"/>
              <a:t>microsoft</a:t>
            </a:r>
            <a:r>
              <a:rPr lang="en-US" i="1" dirty="0" smtClean="0"/>
              <a:t> excel</a:t>
            </a:r>
            <a:r>
              <a:rPr lang="en-US" dirty="0" smtClean="0"/>
              <a:t>. </a:t>
            </a:r>
            <a:r>
              <a:rPr lang="en-US" dirty="0" err="1" smtClean="0"/>
              <a:t>Cengage</a:t>
            </a:r>
            <a:r>
              <a:rPr lang="en-US" dirty="0" smtClean="0"/>
              <a:t> Learning.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AICPA</a:t>
            </a:r>
          </a:p>
          <a:p>
            <a:r>
              <a:rPr lang="en-US" dirty="0" smtClean="0"/>
              <a:t>MACPA</a:t>
            </a:r>
          </a:p>
          <a:p>
            <a:r>
              <a:rPr lang="en-US" dirty="0" smtClean="0"/>
              <a:t>West Flint Business </a:t>
            </a:r>
            <a:r>
              <a:rPr lang="en-US" dirty="0" smtClean="0"/>
              <a:t>Association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CPAs, P.C terms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valuations</a:t>
            </a:r>
          </a:p>
          <a:p>
            <a:r>
              <a:rPr lang="en-US" dirty="0" smtClean="0"/>
              <a:t>Auditing and Assurance</a:t>
            </a:r>
          </a:p>
          <a:p>
            <a:r>
              <a:rPr lang="en-US" dirty="0" smtClean="0"/>
              <a:t>Estate and Gift Planning</a:t>
            </a:r>
          </a:p>
          <a:p>
            <a:r>
              <a:rPr lang="en-US" dirty="0" smtClean="0"/>
              <a:t>Tax planning and Preparation</a:t>
            </a:r>
          </a:p>
          <a:p>
            <a:r>
              <a:rPr lang="en-US" dirty="0" smtClean="0"/>
              <a:t>Profitability and Efficiency Analysis</a:t>
            </a:r>
          </a:p>
          <a:p>
            <a:r>
              <a:rPr lang="en-US" dirty="0" smtClean="0"/>
              <a:t>Projections and Business Plans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Services Provided include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Understanding the purpose of Financial statements</a:t>
            </a:r>
          </a:p>
          <a:p>
            <a:r>
              <a:rPr lang="en-US" dirty="0" smtClean="0"/>
              <a:t>The balance sheets</a:t>
            </a:r>
          </a:p>
          <a:p>
            <a:r>
              <a:rPr lang="en-US" dirty="0" smtClean="0"/>
              <a:t>The income statements and its variables</a:t>
            </a:r>
          </a:p>
          <a:p>
            <a:r>
              <a:rPr lang="en-US" dirty="0" smtClean="0"/>
              <a:t>Statements of Retained Earnings</a:t>
            </a:r>
          </a:p>
          <a:p>
            <a:r>
              <a:rPr lang="en-US" dirty="0" smtClean="0"/>
              <a:t>Statements of Cash Flows</a:t>
            </a:r>
          </a:p>
          <a:p>
            <a:r>
              <a:rPr lang="en-US" dirty="0" smtClean="0"/>
              <a:t>Notes to the Financial Statements</a:t>
            </a:r>
          </a:p>
          <a:p>
            <a:r>
              <a:rPr lang="en-US" dirty="0" smtClean="0"/>
              <a:t>Tools of Analysis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Balance Sheet</a:t>
            </a:r>
          </a:p>
          <a:p>
            <a:r>
              <a:rPr lang="en-US" dirty="0" smtClean="0"/>
              <a:t>The Income Statement</a:t>
            </a:r>
          </a:p>
          <a:p>
            <a:r>
              <a:rPr lang="en-US" dirty="0" smtClean="0"/>
              <a:t>Statements of Retained Earnings</a:t>
            </a:r>
          </a:p>
          <a:p>
            <a:r>
              <a:rPr lang="en-US" dirty="0" smtClean="0"/>
              <a:t>Statement of Cash flows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Basic or Primary Financial statements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Understanding of the company's financial status?</a:t>
            </a:r>
          </a:p>
          <a:p>
            <a:r>
              <a:rPr lang="en-US" dirty="0" smtClean="0"/>
              <a:t>What is the company’s operating results for the period?</a:t>
            </a:r>
          </a:p>
          <a:p>
            <a:r>
              <a:rPr lang="en-US" dirty="0" smtClean="0"/>
              <a:t>How the company managed to obtain and utilize their funds for the period.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Questions answered by Basic Financial Statements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Summarization of the main financial positions of the respective companies at a specific point in time</a:t>
            </a:r>
          </a:p>
          <a:p>
            <a:r>
              <a:rPr lang="en-US" dirty="0" smtClean="0"/>
              <a:t>Computation of the assets that entails: Cash, accounts receivables , inventory, land, buildings and equipments together with other tangible items.</a:t>
            </a:r>
          </a:p>
          <a:p>
            <a:r>
              <a:rPr lang="en-US" dirty="0" smtClean="0"/>
              <a:t>Liability: Accounts payable, notes that are payable and mortgages payable among others.</a:t>
            </a:r>
          </a:p>
          <a:p>
            <a:r>
              <a:rPr lang="en-US" dirty="0" smtClean="0"/>
              <a:t>Owners Equity: Net Assets that will have been available after all the obligations achieved.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Balance Sheet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0033"/>
                </a:solidFill>
              </a:rPr>
              <a:t>Assets = Liabilities + Owners’ Equity</a:t>
            </a:r>
          </a:p>
          <a:p>
            <a:r>
              <a:rPr lang="en-US" b="1" dirty="0" smtClean="0"/>
              <a:t>An additional financial statement that identifies changes in retained earnings from one accounting period to the next.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Accounting Equation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some of the resources of the company?</a:t>
            </a:r>
          </a:p>
          <a:p>
            <a:r>
              <a:rPr lang="en-US" dirty="0" smtClean="0"/>
              <a:t>What are some of the obligations of the company?</a:t>
            </a:r>
          </a:p>
          <a:p>
            <a:r>
              <a:rPr lang="en-US" dirty="0" smtClean="0"/>
              <a:t>What are the company’s main assets?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balance sheet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122</TotalTime>
  <Words>1024</Words>
  <Application>Microsoft Office PowerPoint</Application>
  <PresentationFormat>On-screen Show (4:3)</PresentationFormat>
  <Paragraphs>131</Paragraphs>
  <Slides>14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Concourse</vt:lpstr>
      <vt:lpstr>Reading and Understanding Basic Financial Statements</vt:lpstr>
      <vt:lpstr>Main CPAs, P.C terms</vt:lpstr>
      <vt:lpstr>Services Provided include</vt:lpstr>
      <vt:lpstr>Agenda</vt:lpstr>
      <vt:lpstr>Basic or Primary Financial statements</vt:lpstr>
      <vt:lpstr>Questions answered by Basic Financial Statements</vt:lpstr>
      <vt:lpstr>The Balance Sheet</vt:lpstr>
      <vt:lpstr>Accounting Equation</vt:lpstr>
      <vt:lpstr>The balance sheet</vt:lpstr>
      <vt:lpstr>Classified and Comparative Balance sheets</vt:lpstr>
      <vt:lpstr>Balance Sheet Limitations</vt:lpstr>
      <vt:lpstr>The income Statement</vt:lpstr>
      <vt:lpstr>Tools for the Income Statements 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14</cp:revision>
  <dcterms:created xsi:type="dcterms:W3CDTF">2006-08-16T00:00:00Z</dcterms:created>
  <dcterms:modified xsi:type="dcterms:W3CDTF">2021-08-11T16:58:18Z</dcterms:modified>
</cp:coreProperties>
</file>